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1.jpg" ContentType="image/png"/>
  <Override PartName="/ppt/media/image12.jpg" ContentType="image/png"/>
  <Override PartName="/ppt/media/image14.jpg" ContentType="image/png"/>
  <Override PartName="/ppt/media/image16.jpg" ContentType="image/png"/>
  <Override PartName="/ppt/media/image18.jpg" ContentType="image/png"/>
  <Override PartName="/ppt/media/image20.jpg" ContentType="image/png"/>
  <Override PartName="/ppt/media/image2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0" r:id="rId9"/>
    <p:sldId id="271" r:id="rId10"/>
    <p:sldId id="272" r:id="rId11"/>
    <p:sldId id="273" r:id="rId12"/>
    <p:sldId id="274" r:id="rId13"/>
    <p:sldId id="275" r:id="rId14"/>
    <p:sldId id="276" r:id="rId15"/>
    <p:sldId id="277" r:id="rId16"/>
    <p:sldId id="278" r:id="rId17"/>
    <p:sldId id="279" r:id="rId18"/>
    <p:sldId id="280" r:id="rId19"/>
    <p:sldId id="263" r:id="rId20"/>
    <p:sldId id="264" r:id="rId21"/>
    <p:sldId id="265" r:id="rId22"/>
    <p:sldId id="266" r:id="rId23"/>
    <p:sldId id="281" r:id="rId24"/>
    <p:sldId id="268" r:id="rId25"/>
    <p:sldId id="269" r:id="rId26"/>
    <p:sldId id="282" r:id="rId27"/>
    <p:sldId id="283" r:id="rId28"/>
    <p:sldId id="28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1356518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20214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2806379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
        <p:nvSpPr>
          <p:cNvPr id="5" name="Shape 5"/>
          <p:cNvSpPr>
            <a:spLocks noGrp="1"/>
          </p:cNvSpPr>
          <p:nvPr>
            <p:ph type="title"/>
          </p:nvPr>
        </p:nvSpPr>
        <p:spPr>
          <a:xfrm>
            <a:off x="1190625" y="1151930"/>
            <a:ext cx="9810750" cy="2321719"/>
          </a:xfrm>
          <a:prstGeom prst="rect">
            <a:avLst/>
          </a:prstGeom>
        </p:spPr>
        <p:txBody>
          <a:bodyPr anchor="b"/>
          <a:lstStyle/>
          <a:p>
            <a:pPr lvl="0">
              <a:defRPr sz="1800"/>
            </a:pPr>
            <a:r>
              <a:rPr sz="5625"/>
              <a:t>标题文本</a:t>
            </a:r>
          </a:p>
        </p:txBody>
      </p:sp>
      <p:sp>
        <p:nvSpPr>
          <p:cNvPr id="6" name="Shape 6"/>
          <p:cNvSpPr>
            <a:spLocks noGrp="1"/>
          </p:cNvSpPr>
          <p:nvPr>
            <p:ph type="body"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pPr lvl="0">
              <a:defRPr sz="1800"/>
            </a:pPr>
            <a:r>
              <a:rPr sz="2250"/>
              <a:t>正文级别 1</a:t>
            </a:r>
          </a:p>
          <a:p>
            <a:pPr lvl="1">
              <a:defRPr sz="1800"/>
            </a:pPr>
            <a:r>
              <a:rPr sz="2250"/>
              <a:t>正文级别 2</a:t>
            </a:r>
          </a:p>
          <a:p>
            <a:pPr lvl="2">
              <a:defRPr sz="1800"/>
            </a:pPr>
            <a:r>
              <a:rPr sz="2250"/>
              <a:t>正文级别 3</a:t>
            </a:r>
          </a:p>
          <a:p>
            <a:pPr lvl="3">
              <a:defRPr sz="1800"/>
            </a:pPr>
            <a:r>
              <a:rPr sz="2250"/>
              <a:t>正文级别 4</a:t>
            </a:r>
          </a:p>
          <a:p>
            <a:pPr lvl="4">
              <a:defRPr sz="1800"/>
            </a:pPr>
            <a:r>
              <a:rPr sz="2250"/>
              <a:t>正文级别 5</a:t>
            </a:r>
          </a:p>
        </p:txBody>
      </p:sp>
    </p:spTree>
    <p:extLst>
      <p:ext uri="{BB962C8B-B14F-4D97-AF65-F5344CB8AC3E}">
        <p14:creationId xmlns:p14="http://schemas.microsoft.com/office/powerpoint/2010/main" val="25906260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157543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2165040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392926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160100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2232172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1235406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1930528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B17E3C-F5BE-464B-8582-D794F71F654D}" type="datetimeFigureOut">
              <a:rPr lang="zh-CN" altLang="en-US" smtClean="0"/>
              <a:t>2016/8/16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2595940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17E3C-F5BE-464B-8582-D794F71F654D}" type="datetimeFigureOut">
              <a:rPr lang="zh-CN" altLang="en-US" smtClean="0"/>
              <a:t>2016/8/16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C8EA0-415E-4D05-A8EC-07042E6547B1}" type="slidenum">
              <a:rPr lang="zh-CN" altLang="en-US" smtClean="0"/>
              <a:t>‹#›</a:t>
            </a:fld>
            <a:endParaRPr lang="zh-CN" altLang="en-US"/>
          </a:p>
        </p:txBody>
      </p:sp>
    </p:spTree>
    <p:extLst>
      <p:ext uri="{BB962C8B-B14F-4D97-AF65-F5344CB8AC3E}">
        <p14:creationId xmlns:p14="http://schemas.microsoft.com/office/powerpoint/2010/main" val="1967345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Usability Test Report of </a:t>
            </a:r>
            <a:r>
              <a:rPr lang="en-US" altLang="zh-CN" dirty="0" err="1"/>
              <a:t>BeeHappy</a:t>
            </a:r>
            <a:endParaRPr lang="zh-CN" altLang="en-US" dirty="0"/>
          </a:p>
        </p:txBody>
      </p:sp>
      <p:sp>
        <p:nvSpPr>
          <p:cNvPr id="3" name="副标题 2"/>
          <p:cNvSpPr>
            <a:spLocks noGrp="1"/>
          </p:cNvSpPr>
          <p:nvPr>
            <p:ph type="subTitle" idx="1"/>
          </p:nvPr>
        </p:nvSpPr>
        <p:spPr/>
        <p:txBody>
          <a:bodyPr/>
          <a:lstStyle/>
          <a:p>
            <a:pPr algn="r"/>
            <a:r>
              <a:rPr lang="en-US" altLang="zh-CN" dirty="0"/>
              <a:t>Germany Task Group</a:t>
            </a:r>
            <a:endParaRPr lang="zh-CN" altLang="en-US" dirty="0"/>
          </a:p>
        </p:txBody>
      </p:sp>
    </p:spTree>
    <p:extLst>
      <p:ext uri="{BB962C8B-B14F-4D97-AF65-F5344CB8AC3E}">
        <p14:creationId xmlns:p14="http://schemas.microsoft.com/office/powerpoint/2010/main" val="1951141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p:nvPr/>
        </p:nvSpPr>
        <p:spPr>
          <a:xfrm>
            <a:off x="2403575" y="830104"/>
            <a:ext cx="6832920" cy="469667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a:pPr>
            <a:r>
              <a:rPr sz="2180"/>
              <a:t>Supporting evidence</a:t>
            </a:r>
          </a:p>
          <a:p>
            <a:pPr lvl="0" algn="l">
              <a:defRPr sz="1800"/>
            </a:pPr>
            <a:r>
              <a:rPr sz="2180"/>
              <a:t>        Participant A:“Maybe Facebook right. Oh! There have other buttons here.So assume I was using this app, I will use other method.”</a:t>
            </a:r>
          </a:p>
          <a:p>
            <a:pPr lvl="0" algn="l">
              <a:defRPr sz="1800"/>
            </a:pPr>
            <a:r>
              <a:rPr sz="2180"/>
              <a:t>        Participant B“It’s hard to find these icons.There seem to be only 2 icons on this page. I don’t know what I can do if you don’t allow me to log in with Facebook.”</a:t>
            </a:r>
          </a:p>
          <a:p>
            <a:pPr lvl="0" algn="l">
              <a:defRPr sz="1800"/>
            </a:pPr>
            <a:endParaRPr sz="2180"/>
          </a:p>
          <a:p>
            <a:pPr lvl="0" algn="l">
              <a:defRPr sz="1800"/>
            </a:pPr>
            <a:r>
              <a:rPr sz="2180"/>
              <a:t>audio</a:t>
            </a:r>
          </a:p>
          <a:p>
            <a:pPr lvl="0" algn="l">
              <a:defRPr sz="1800"/>
            </a:pPr>
            <a:endParaRPr sz="2180"/>
          </a:p>
          <a:p>
            <a:pPr lvl="0" algn="l">
              <a:defRPr sz="1800"/>
            </a:pPr>
            <a:r>
              <a:rPr sz="2180"/>
              <a:t>Recommendation</a:t>
            </a:r>
          </a:p>
          <a:p>
            <a:pPr lvl="0" algn="l">
              <a:defRPr sz="1800"/>
            </a:pPr>
            <a:r>
              <a:rPr sz="2180"/>
              <a:t>        Make those buttons bigger or change the color to make it more obvious comparing to the background. Also, thinking of switch the position with Facebook and Twitter.</a:t>
            </a:r>
          </a:p>
        </p:txBody>
      </p:sp>
      <p:pic>
        <p:nvPicPr>
          <p:cNvPr id="44" name="login and register button.mp3"/>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3265289" y="3786188"/>
            <a:ext cx="1160859" cy="589359"/>
          </a:xfrm>
          <a:prstGeom prst="rect">
            <a:avLst/>
          </a:prstGeom>
        </p:spPr>
      </p:pic>
    </p:spTree>
    <p:extLst>
      <p:ext uri="{BB962C8B-B14F-4D97-AF65-F5344CB8AC3E}">
        <p14:creationId xmlns:p14="http://schemas.microsoft.com/office/powerpoint/2010/main" val="26589725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0"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4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xfrm>
            <a:off x="2872104" y="473274"/>
            <a:ext cx="6447793" cy="886167"/>
          </a:xfrm>
          <a:prstGeom prst="rect">
            <a:avLst/>
          </a:prstGeom>
        </p:spPr>
        <p:txBody>
          <a:bodyPr/>
          <a:lstStyle>
            <a:lvl1pPr defTabSz="484886">
              <a:defRPr sz="4233"/>
            </a:lvl1pPr>
          </a:lstStyle>
          <a:p>
            <a:pPr lvl="0">
              <a:defRPr sz="1800"/>
            </a:pPr>
            <a:r>
              <a:rPr sz="2976"/>
              <a:t>Follow and world icon Issue(Medium)</a:t>
            </a:r>
          </a:p>
        </p:txBody>
      </p:sp>
      <p:pic>
        <p:nvPicPr>
          <p:cNvPr id="47" name="屏幕快照 2016-08-16 下午3.43.49.png"/>
          <p:cNvPicPr/>
          <p:nvPr/>
        </p:nvPicPr>
        <p:blipFill>
          <a:blip r:embed="rId2">
            <a:extLst/>
          </a:blip>
          <a:stretch>
            <a:fillRect/>
          </a:stretch>
        </p:blipFill>
        <p:spPr>
          <a:xfrm>
            <a:off x="2235449" y="1743349"/>
            <a:ext cx="3242313" cy="4585740"/>
          </a:xfrm>
          <a:prstGeom prst="rect">
            <a:avLst/>
          </a:prstGeom>
          <a:ln w="12700">
            <a:miter lim="400000"/>
          </a:ln>
        </p:spPr>
      </p:pic>
      <p:sp>
        <p:nvSpPr>
          <p:cNvPr id="48" name="Shape 48"/>
          <p:cNvSpPr/>
          <p:nvPr/>
        </p:nvSpPr>
        <p:spPr>
          <a:xfrm>
            <a:off x="6120591" y="2036537"/>
            <a:ext cx="4004896" cy="3999365"/>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lvl="0" algn="l">
              <a:defRPr sz="1800"/>
            </a:pPr>
            <a:r>
              <a:rPr sz="2320"/>
              <a:t>Finding:Using the word ”Follow” is ambiguous to indicate that it’s the page about the posts of who the user is following.</a:t>
            </a:r>
          </a:p>
          <a:p>
            <a:pPr lvl="0" algn="l">
              <a:defRPr sz="1800"/>
            </a:pPr>
            <a:endParaRPr sz="2320"/>
          </a:p>
          <a:p>
            <a:pPr lvl="0" algn="l">
              <a:defRPr sz="1800"/>
            </a:pPr>
            <a:r>
              <a:rPr sz="2320"/>
              <a:t>Users are confused about the follow on the top, and treat it as a function for following other users.But after trying the follow and world button, users understand the concept.</a:t>
            </a:r>
          </a:p>
        </p:txBody>
      </p:sp>
      <p:pic>
        <p:nvPicPr>
          <p:cNvPr id="49" name="图片 48"/>
          <p:cNvPicPr/>
          <p:nvPr/>
        </p:nvPicPr>
        <p:blipFill>
          <a:blip r:embed="rId3">
            <a:extLst/>
          </a:blip>
          <a:stretch>
            <a:fillRect/>
          </a:stretch>
        </p:blipFill>
        <p:spPr>
          <a:xfrm rot="8100000">
            <a:off x="3455731" y="1546674"/>
            <a:ext cx="779501" cy="247665"/>
          </a:xfrm>
          <a:prstGeom prst="rect">
            <a:avLst/>
          </a:prstGeom>
        </p:spPr>
      </p:pic>
    </p:spTree>
    <p:extLst>
      <p:ext uri="{BB962C8B-B14F-4D97-AF65-F5344CB8AC3E}">
        <p14:creationId xmlns:p14="http://schemas.microsoft.com/office/powerpoint/2010/main" val="401031865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p:nvPr/>
        </p:nvSpPr>
        <p:spPr>
          <a:xfrm>
            <a:off x="2385715" y="1477864"/>
            <a:ext cx="7245326" cy="30942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a:pPr>
            <a:r>
              <a:rPr sz="1828"/>
              <a:t>Supporting evidence</a:t>
            </a:r>
          </a:p>
          <a:p>
            <a:pPr lvl="0" algn="l">
              <a:defRPr sz="1800"/>
            </a:pPr>
            <a:r>
              <a:rPr sz="1828"/>
              <a:t>Participant A:“Oh, ok. Is this the people I am following right now, and that page(The World page) is I don’t follow but you guys recommend. I think you should use the word following because these people are already followed by me. So it doesn’t make sense for just saying follow.”</a:t>
            </a:r>
          </a:p>
          <a:p>
            <a:pPr lvl="0" algn="l">
              <a:defRPr sz="1800"/>
            </a:pPr>
            <a:endParaRPr sz="1828"/>
          </a:p>
          <a:p>
            <a:pPr lvl="0" algn="l">
              <a:defRPr sz="1800"/>
            </a:pPr>
            <a:r>
              <a:rPr sz="1828"/>
              <a:t>Participant B:audio</a:t>
            </a:r>
          </a:p>
          <a:p>
            <a:pPr lvl="0" algn="l">
              <a:defRPr sz="1800"/>
            </a:pPr>
            <a:endParaRPr sz="1828"/>
          </a:p>
          <a:p>
            <a:pPr lvl="0" algn="l">
              <a:defRPr sz="1800"/>
            </a:pPr>
            <a:endParaRPr sz="1828"/>
          </a:p>
          <a:p>
            <a:pPr lvl="0" algn="l">
              <a:defRPr sz="1800"/>
            </a:pPr>
            <a:r>
              <a:rPr sz="1828"/>
              <a:t>Recommendation</a:t>
            </a:r>
          </a:p>
          <a:p>
            <a:pPr lvl="0" algn="l">
              <a:defRPr sz="1800"/>
            </a:pPr>
            <a:r>
              <a:rPr sz="1828"/>
              <a:t>Change the word to “following” maybe make it less ambiguous.</a:t>
            </a:r>
          </a:p>
        </p:txBody>
      </p:sp>
      <p:pic>
        <p:nvPicPr>
          <p:cNvPr id="53" name="follow button.mp3"/>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4667250" y="3366492"/>
            <a:ext cx="1160859" cy="589359"/>
          </a:xfrm>
          <a:prstGeom prst="rect">
            <a:avLst/>
          </a:prstGeom>
        </p:spPr>
      </p:pic>
    </p:spTree>
    <p:extLst>
      <p:ext uri="{BB962C8B-B14F-4D97-AF65-F5344CB8AC3E}">
        <p14:creationId xmlns:p14="http://schemas.microsoft.com/office/powerpoint/2010/main" val="302321057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0"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5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reply issue.png"/>
          <p:cNvPicPr/>
          <p:nvPr/>
        </p:nvPicPr>
        <p:blipFill>
          <a:blip r:embed="rId2">
            <a:extLst/>
          </a:blip>
          <a:srcRect t="9617" b="9617"/>
          <a:stretch>
            <a:fillRect/>
          </a:stretch>
        </p:blipFill>
        <p:spPr>
          <a:xfrm>
            <a:off x="2197493" y="1732360"/>
            <a:ext cx="3742834" cy="4411196"/>
          </a:xfrm>
          <a:prstGeom prst="rect">
            <a:avLst/>
          </a:prstGeom>
          <a:ln w="12700">
            <a:miter lim="400000"/>
          </a:ln>
        </p:spPr>
      </p:pic>
      <p:sp>
        <p:nvSpPr>
          <p:cNvPr id="56" name="Shape 56"/>
          <p:cNvSpPr>
            <a:spLocks noGrp="1"/>
          </p:cNvSpPr>
          <p:nvPr>
            <p:ph type="title"/>
          </p:nvPr>
        </p:nvSpPr>
        <p:spPr>
          <a:xfrm>
            <a:off x="2872383" y="712387"/>
            <a:ext cx="6769157" cy="718352"/>
          </a:xfrm>
          <a:prstGeom prst="rect">
            <a:avLst/>
          </a:prstGeom>
        </p:spPr>
        <p:txBody>
          <a:bodyPr/>
          <a:lstStyle>
            <a:lvl1pPr defTabSz="438150">
              <a:defRPr sz="6000"/>
            </a:lvl1pPr>
          </a:lstStyle>
          <a:p>
            <a:pPr lvl="0">
              <a:defRPr sz="1800"/>
            </a:pPr>
            <a:r>
              <a:rPr sz="4219"/>
              <a:t>Reply Issue(Medium)</a:t>
            </a:r>
          </a:p>
        </p:txBody>
      </p:sp>
      <p:sp>
        <p:nvSpPr>
          <p:cNvPr id="57" name="Shape 57"/>
          <p:cNvSpPr/>
          <p:nvPr/>
        </p:nvSpPr>
        <p:spPr>
          <a:xfrm>
            <a:off x="6186781" y="2241352"/>
            <a:ext cx="3872516" cy="31157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a:pPr>
            <a:r>
              <a:rPr sz="2531"/>
              <a:t>Finding:User’s reply isn’t clear. Hard to tell who is the one you are replying to.</a:t>
            </a:r>
          </a:p>
          <a:p>
            <a:pPr lvl="0" algn="l">
              <a:defRPr sz="1800"/>
            </a:pPr>
            <a:endParaRPr sz="2531"/>
          </a:p>
          <a:p>
            <a:pPr lvl="0" algn="l">
              <a:defRPr sz="1800"/>
            </a:pPr>
            <a:r>
              <a:rPr sz="2531"/>
              <a:t>After replying to a comment, user found that the reply doesn’t show the user who he is replying to.</a:t>
            </a:r>
          </a:p>
        </p:txBody>
      </p:sp>
      <p:pic>
        <p:nvPicPr>
          <p:cNvPr id="58" name="图片 57"/>
          <p:cNvPicPr/>
          <p:nvPr/>
        </p:nvPicPr>
        <p:blipFill>
          <a:blip r:embed="rId3">
            <a:extLst/>
          </a:blip>
          <a:stretch>
            <a:fillRect/>
          </a:stretch>
        </p:blipFill>
        <p:spPr>
          <a:xfrm rot="10800000">
            <a:off x="3028094" y="5391193"/>
            <a:ext cx="720035" cy="247665"/>
          </a:xfrm>
          <a:prstGeom prst="rect">
            <a:avLst/>
          </a:prstGeom>
        </p:spPr>
      </p:pic>
    </p:spTree>
    <p:extLst>
      <p:ext uri="{BB962C8B-B14F-4D97-AF65-F5344CB8AC3E}">
        <p14:creationId xmlns:p14="http://schemas.microsoft.com/office/powerpoint/2010/main" val="122160957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3050977" y="1411247"/>
            <a:ext cx="6220906" cy="31157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a:pPr>
            <a:r>
              <a:rPr sz="2531"/>
              <a:t>Supporting evidence</a:t>
            </a:r>
          </a:p>
          <a:p>
            <a:pPr lvl="0" algn="l">
              <a:defRPr sz="1800"/>
            </a:pPr>
            <a:r>
              <a:rPr sz="2531"/>
              <a:t>Participant A:“If I come back later I won’t be able to remember who I replied to, and all my replies will make no sense”</a:t>
            </a:r>
          </a:p>
          <a:p>
            <a:pPr lvl="0" algn="l">
              <a:defRPr sz="1800"/>
            </a:pPr>
            <a:endParaRPr sz="2531"/>
          </a:p>
          <a:p>
            <a:pPr lvl="0" algn="l">
              <a:defRPr sz="1800"/>
            </a:pPr>
            <a:r>
              <a:rPr sz="2531"/>
              <a:t>Recommendation</a:t>
            </a:r>
          </a:p>
          <a:p>
            <a:pPr lvl="0" algn="l">
              <a:defRPr sz="1800"/>
            </a:pPr>
            <a:r>
              <a:rPr sz="2531"/>
              <a:t>Adding a @someone to indicate who you are replying to.</a:t>
            </a:r>
          </a:p>
        </p:txBody>
      </p:sp>
    </p:spTree>
    <p:extLst>
      <p:ext uri="{BB962C8B-B14F-4D97-AF65-F5344CB8AC3E}">
        <p14:creationId xmlns:p14="http://schemas.microsoft.com/office/powerpoint/2010/main" val="9179313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xfrm>
            <a:off x="3579345" y="690690"/>
            <a:ext cx="5033310" cy="761745"/>
          </a:xfrm>
          <a:prstGeom prst="rect">
            <a:avLst/>
          </a:prstGeom>
        </p:spPr>
        <p:txBody>
          <a:bodyPr/>
          <a:lstStyle>
            <a:lvl1pPr defTabSz="449833">
              <a:defRPr sz="6160"/>
            </a:lvl1pPr>
          </a:lstStyle>
          <a:p>
            <a:pPr lvl="0">
              <a:defRPr sz="1800"/>
            </a:pPr>
            <a:r>
              <a:rPr sz="4331"/>
              <a:t>edit post issue(High)</a:t>
            </a:r>
          </a:p>
        </p:txBody>
      </p:sp>
      <p:pic>
        <p:nvPicPr>
          <p:cNvPr id="64" name="three icons.png"/>
          <p:cNvPicPr/>
          <p:nvPr/>
        </p:nvPicPr>
        <p:blipFill>
          <a:blip r:embed="rId2">
            <a:extLst/>
          </a:blip>
          <a:stretch>
            <a:fillRect/>
          </a:stretch>
        </p:blipFill>
        <p:spPr>
          <a:xfrm>
            <a:off x="2084986" y="1341676"/>
            <a:ext cx="3261840" cy="4743906"/>
          </a:xfrm>
          <a:prstGeom prst="rect">
            <a:avLst/>
          </a:prstGeom>
          <a:ln w="12700">
            <a:miter lim="400000"/>
          </a:ln>
        </p:spPr>
      </p:pic>
      <p:sp>
        <p:nvSpPr>
          <p:cNvPr id="65" name="Shape 65"/>
          <p:cNvSpPr/>
          <p:nvPr/>
        </p:nvSpPr>
        <p:spPr>
          <a:xfrm>
            <a:off x="5433701" y="1811605"/>
            <a:ext cx="5110785" cy="346248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a:pPr>
            <a:r>
              <a:rPr sz="2250"/>
              <a:t>Finding:The key and locker icons</a:t>
            </a:r>
          </a:p>
          <a:p>
            <a:pPr lvl="0" algn="l">
              <a:defRPr sz="1800"/>
            </a:pPr>
            <a:r>
              <a:rPr sz="2250"/>
              <a:t>don’t explain the functions under</a:t>
            </a:r>
          </a:p>
          <a:p>
            <a:pPr lvl="0" algn="l">
              <a:defRPr sz="1800"/>
            </a:pPr>
            <a:r>
              <a:rPr sz="2250"/>
              <a:t>them, the line under back button miss lead users to input words.</a:t>
            </a:r>
          </a:p>
          <a:p>
            <a:pPr lvl="0" algn="l">
              <a:defRPr sz="1800"/>
            </a:pPr>
            <a:endParaRPr sz="2250"/>
          </a:p>
          <a:p>
            <a:pPr lvl="0" algn="l">
              <a:defRPr sz="1800"/>
            </a:pPr>
            <a:r>
              <a:rPr sz="2250"/>
              <a:t>Users don’t know which button to click on. They confused about the key and locker icons. They assume that those two has some connections. But they can’t tell the exact function under the buttons.</a:t>
            </a:r>
          </a:p>
        </p:txBody>
      </p:sp>
    </p:spTree>
    <p:extLst>
      <p:ext uri="{BB962C8B-B14F-4D97-AF65-F5344CB8AC3E}">
        <p14:creationId xmlns:p14="http://schemas.microsoft.com/office/powerpoint/2010/main" val="357226953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p:nvPr/>
        </p:nvSpPr>
        <p:spPr>
          <a:xfrm>
            <a:off x="2729508" y="1410891"/>
            <a:ext cx="7163703" cy="33547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a:pPr>
            <a:r>
              <a:rPr sz="2180"/>
              <a:t>Supporting evidence</a:t>
            </a:r>
          </a:p>
          <a:p>
            <a:pPr lvl="0" algn="l">
              <a:defRPr sz="1800"/>
            </a:pPr>
            <a:r>
              <a:rPr sz="2180"/>
              <a:t>Participant A:“I don’t understand what these mean. I don’t understand the what functions of these buttons are.”</a:t>
            </a:r>
          </a:p>
          <a:p>
            <a:pPr lvl="0" algn="l">
              <a:defRPr sz="1800"/>
            </a:pPr>
            <a:endParaRPr sz="2180"/>
          </a:p>
          <a:p>
            <a:pPr lvl="0" algn="l">
              <a:defRPr sz="1800"/>
            </a:pPr>
            <a:r>
              <a:rPr sz="2180"/>
              <a:t>Participant B: audio</a:t>
            </a:r>
          </a:p>
          <a:p>
            <a:pPr lvl="0" algn="l">
              <a:defRPr sz="1800"/>
            </a:pPr>
            <a:endParaRPr sz="2180"/>
          </a:p>
          <a:p>
            <a:pPr lvl="0" algn="l">
              <a:defRPr sz="1800"/>
            </a:pPr>
            <a:r>
              <a:rPr sz="2180"/>
              <a:t>Recommendation</a:t>
            </a:r>
          </a:p>
          <a:p>
            <a:pPr lvl="0" algn="l">
              <a:defRPr sz="1800"/>
            </a:pPr>
            <a:r>
              <a:rPr sz="2180"/>
              <a:t>Key supposes to express the function of changing font, change the icon to “Aa” will work better. And change the background to picture icon in order to make them neater.</a:t>
            </a:r>
          </a:p>
        </p:txBody>
      </p:sp>
      <p:pic>
        <p:nvPicPr>
          <p:cNvPr id="68" name="key and locker.mp3"/>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354836" y="3045024"/>
            <a:ext cx="1160859" cy="589359"/>
          </a:xfrm>
          <a:prstGeom prst="rect">
            <a:avLst/>
          </a:prstGeom>
        </p:spPr>
      </p:pic>
    </p:spTree>
    <p:extLst>
      <p:ext uri="{BB962C8B-B14F-4D97-AF65-F5344CB8AC3E}">
        <p14:creationId xmlns:p14="http://schemas.microsoft.com/office/powerpoint/2010/main" val="227912553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0"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6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p:cNvSpPr>
          <p:nvPr>
            <p:ph type="title"/>
          </p:nvPr>
        </p:nvSpPr>
        <p:spPr>
          <a:xfrm>
            <a:off x="2193727" y="312539"/>
            <a:ext cx="7581270" cy="648519"/>
          </a:xfrm>
          <a:prstGeom prst="rect">
            <a:avLst/>
          </a:prstGeom>
        </p:spPr>
        <p:txBody>
          <a:bodyPr/>
          <a:lstStyle>
            <a:lvl1pPr defTabSz="391414">
              <a:defRPr sz="5360"/>
            </a:lvl1pPr>
          </a:lstStyle>
          <a:p>
            <a:pPr lvl="0">
              <a:defRPr sz="1800"/>
            </a:pPr>
            <a:r>
              <a:rPr sz="3769"/>
              <a:t>post unclear Issue(High)</a:t>
            </a:r>
          </a:p>
        </p:txBody>
      </p:sp>
      <p:pic>
        <p:nvPicPr>
          <p:cNvPr id="71" name="屏幕快照 2016-08-16 下午3.43.49.png"/>
          <p:cNvPicPr/>
          <p:nvPr/>
        </p:nvPicPr>
        <p:blipFill>
          <a:blip r:embed="rId2">
            <a:extLst/>
          </a:blip>
          <a:stretch>
            <a:fillRect/>
          </a:stretch>
        </p:blipFill>
        <p:spPr>
          <a:xfrm>
            <a:off x="2360465" y="1511177"/>
            <a:ext cx="3242313" cy="4585740"/>
          </a:xfrm>
          <a:prstGeom prst="rect">
            <a:avLst/>
          </a:prstGeom>
          <a:ln w="12700">
            <a:miter lim="400000"/>
          </a:ln>
        </p:spPr>
      </p:pic>
      <p:sp>
        <p:nvSpPr>
          <p:cNvPr id="72" name="Shape 72"/>
          <p:cNvSpPr/>
          <p:nvPr/>
        </p:nvSpPr>
        <p:spPr>
          <a:xfrm>
            <a:off x="5789804" y="2339579"/>
            <a:ext cx="4666470" cy="194732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lstStyle>
          <a:p>
            <a:pPr lvl="0">
              <a:defRPr sz="1800"/>
            </a:pPr>
            <a:r>
              <a:rPr sz="2531"/>
              <a:t>Finding:In the post, we suppose to let picture be the background. But it turns out that picture is messed up with the words, which is very unclear.</a:t>
            </a:r>
          </a:p>
        </p:txBody>
      </p:sp>
    </p:spTree>
    <p:extLst>
      <p:ext uri="{BB962C8B-B14F-4D97-AF65-F5344CB8AC3E}">
        <p14:creationId xmlns:p14="http://schemas.microsoft.com/office/powerpoint/2010/main" val="29584318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p:nvPr/>
        </p:nvSpPr>
        <p:spPr>
          <a:xfrm>
            <a:off x="2952750" y="1089422"/>
            <a:ext cx="6754995" cy="46735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a:pPr>
            <a:r>
              <a:rPr sz="2531"/>
              <a:t>Supporting evidence</a:t>
            </a:r>
          </a:p>
          <a:p>
            <a:pPr lvl="0" algn="l">
              <a:defRPr sz="1800"/>
            </a:pPr>
            <a:r>
              <a:rPr sz="2531"/>
              <a:t>Participant A:“Some parts of the pictures are hidden behind the words. Well, it’s not that big a problem, but makes me feel hardtop try recognizing what the picture is showing.”</a:t>
            </a:r>
          </a:p>
          <a:p>
            <a:pPr lvl="0" algn="l">
              <a:defRPr sz="1800"/>
            </a:pPr>
            <a:endParaRPr sz="2531"/>
          </a:p>
          <a:p>
            <a:pPr lvl="0" algn="l">
              <a:defRPr sz="1800"/>
            </a:pPr>
            <a:r>
              <a:rPr sz="2531"/>
              <a:t>Participant B:audio</a:t>
            </a:r>
          </a:p>
          <a:p>
            <a:pPr lvl="0" algn="l">
              <a:defRPr sz="1800"/>
            </a:pPr>
            <a:endParaRPr sz="2531"/>
          </a:p>
          <a:p>
            <a:pPr lvl="0" algn="l">
              <a:defRPr sz="1800"/>
            </a:pPr>
            <a:r>
              <a:rPr sz="2531"/>
              <a:t>Recommendation</a:t>
            </a:r>
          </a:p>
          <a:p>
            <a:pPr lvl="0" algn="l">
              <a:defRPr sz="1800"/>
            </a:pPr>
            <a:r>
              <a:rPr sz="2531"/>
              <a:t>Separating the picture and the words. Put picture elsewhere. Or thinking of changing the font, size and color of the words to make it more obvious.</a:t>
            </a:r>
          </a:p>
        </p:txBody>
      </p:sp>
      <p:pic>
        <p:nvPicPr>
          <p:cNvPr id="75" name="word picture.mp3"/>
          <p:cNvPicPr/>
          <p:nvPr>
            <a:audioFile r:link="rId2"/>
            <p:extLst>
              <p:ext uri="{DAA4B4D4-6D71-4841-9C94-3DE7FCFB9230}">
                <p14:media xmlns:p14="http://schemas.microsoft.com/office/powerpoint/2010/main" r:embed="rId1"/>
              </p:ext>
            </p:extLst>
          </p:nvPr>
        </p:nvPicPr>
        <p:blipFill>
          <a:blip r:embed="rId4">
            <a:extLst/>
          </a:blip>
          <a:stretch>
            <a:fillRect/>
          </a:stretch>
        </p:blipFill>
        <p:spPr>
          <a:xfrm>
            <a:off x="5863828" y="3420071"/>
            <a:ext cx="1160859" cy="589359"/>
          </a:xfrm>
          <a:prstGeom prst="rect">
            <a:avLst/>
          </a:prstGeom>
        </p:spPr>
      </p:pic>
    </p:spTree>
    <p:extLst>
      <p:ext uri="{BB962C8B-B14F-4D97-AF65-F5344CB8AC3E}">
        <p14:creationId xmlns:p14="http://schemas.microsoft.com/office/powerpoint/2010/main" val="423083022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cTn>
                <p:tgtEl>
                  <p:spTgt spid="7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080" y="506181"/>
            <a:ext cx="3295010" cy="530678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0675"/>
            <a:ext cx="3267699" cy="5257801"/>
          </a:xfrm>
          <a:prstGeom prst="rect">
            <a:avLst/>
          </a:prstGeom>
        </p:spPr>
      </p:pic>
      <p:sp>
        <p:nvSpPr>
          <p:cNvPr id="6" name="文本框 5"/>
          <p:cNvSpPr txBox="1"/>
          <p:nvPr/>
        </p:nvSpPr>
        <p:spPr>
          <a:xfrm>
            <a:off x="3267699" y="1159329"/>
            <a:ext cx="2284015" cy="2862322"/>
          </a:xfrm>
          <a:prstGeom prst="rect">
            <a:avLst/>
          </a:prstGeom>
          <a:noFill/>
        </p:spPr>
        <p:txBody>
          <a:bodyPr wrap="square" rtlCol="0">
            <a:spAutoFit/>
          </a:bodyPr>
          <a:lstStyle/>
          <a:p>
            <a:r>
              <a:rPr lang="en-US" altLang="zh-CN" dirty="0"/>
              <a:t>-confusing “following”&amp; “world”</a:t>
            </a:r>
          </a:p>
          <a:p>
            <a:r>
              <a:rPr lang="en-US" altLang="zh-CN" dirty="0"/>
              <a:t>-too many pets pictures</a:t>
            </a:r>
          </a:p>
          <a:p>
            <a:r>
              <a:rPr lang="en-US" altLang="zh-CN" dirty="0"/>
              <a:t>-stretched pictures</a:t>
            </a:r>
          </a:p>
          <a:p>
            <a:r>
              <a:rPr lang="en-US" altLang="zh-CN" dirty="0"/>
              <a:t>-function of topics with “#” is not clear</a:t>
            </a:r>
          </a:p>
          <a:p>
            <a:endParaRPr lang="zh-CN" altLang="en-US" dirty="0"/>
          </a:p>
        </p:txBody>
      </p:sp>
      <p:sp>
        <p:nvSpPr>
          <p:cNvPr id="7" name="文本框 6"/>
          <p:cNvSpPr txBox="1"/>
          <p:nvPr/>
        </p:nvSpPr>
        <p:spPr>
          <a:xfrm>
            <a:off x="9293513" y="1159329"/>
            <a:ext cx="2479958" cy="4801314"/>
          </a:xfrm>
          <a:prstGeom prst="rect">
            <a:avLst/>
          </a:prstGeom>
          <a:noFill/>
        </p:spPr>
        <p:txBody>
          <a:bodyPr wrap="square" rtlCol="0">
            <a:spAutoFit/>
          </a:bodyPr>
          <a:lstStyle/>
          <a:p>
            <a:r>
              <a:rPr lang="en-US" altLang="zh-CN" dirty="0"/>
              <a:t>-use “following” to represent the page that contains all the posts posted by the people the user is following</a:t>
            </a:r>
          </a:p>
          <a:p>
            <a:r>
              <a:rPr lang="en-US" altLang="zh-CN" dirty="0"/>
              <a:t>-change pictures and topics to not pet-related posts</a:t>
            </a:r>
          </a:p>
          <a:p>
            <a:r>
              <a:rPr lang="en-US" altLang="zh-CN" dirty="0"/>
              <a:t>-adjust the size of the picture and the style of the words to something easy-to-read</a:t>
            </a:r>
          </a:p>
          <a:p>
            <a:r>
              <a:rPr lang="en-US" altLang="zh-CN" dirty="0"/>
              <a:t>-use under score to connect every word in a topic</a:t>
            </a:r>
            <a:endParaRPr lang="zh-CN" altLang="en-US" dirty="0"/>
          </a:p>
        </p:txBody>
      </p:sp>
    </p:spTree>
    <p:extLst>
      <p:ext uri="{BB962C8B-B14F-4D97-AF65-F5344CB8AC3E}">
        <p14:creationId xmlns:p14="http://schemas.microsoft.com/office/powerpoint/2010/main" val="2694324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Executive Summary</a:t>
            </a:r>
            <a:endParaRPr lang="zh-CN" altLang="en-US" dirty="0"/>
          </a:p>
        </p:txBody>
      </p:sp>
      <p:sp>
        <p:nvSpPr>
          <p:cNvPr id="3" name="内容占位符 2"/>
          <p:cNvSpPr>
            <a:spLocks noGrp="1"/>
          </p:cNvSpPr>
          <p:nvPr>
            <p:ph idx="1"/>
          </p:nvPr>
        </p:nvSpPr>
        <p:spPr/>
        <p:txBody>
          <a:bodyPr>
            <a:normAutofit/>
          </a:bodyPr>
          <a:lstStyle/>
          <a:p>
            <a:r>
              <a:rPr lang="en-US" altLang="zh-CN" sz="3200" dirty="0"/>
              <a:t>Test:</a:t>
            </a:r>
          </a:p>
          <a:p>
            <a:pPr marL="0" indent="0">
              <a:buNone/>
            </a:pPr>
            <a:r>
              <a:rPr lang="en-US" altLang="zh-CN" sz="3200" dirty="0"/>
              <a:t>   We made 5 formal usability tests in total (excluding the pilot test). </a:t>
            </a:r>
          </a:p>
          <a:p>
            <a:pPr marL="0" indent="0">
              <a:buNone/>
            </a:pPr>
            <a:endParaRPr lang="en-US" altLang="zh-CN" sz="3200" dirty="0"/>
          </a:p>
          <a:p>
            <a:r>
              <a:rPr lang="en-US" altLang="zh-CN" sz="3200" dirty="0"/>
              <a:t>Method of test:</a:t>
            </a:r>
          </a:p>
          <a:p>
            <a:pPr marL="0" indent="0">
              <a:buNone/>
            </a:pPr>
            <a:r>
              <a:rPr lang="en-US" altLang="zh-CN" sz="3200" dirty="0"/>
              <a:t>   We mostly followed our test script with some additional questions depending on the situation of each test. We got the agreement of all our five participants on the content form.</a:t>
            </a:r>
          </a:p>
        </p:txBody>
      </p:sp>
    </p:spTree>
    <p:extLst>
      <p:ext uri="{BB962C8B-B14F-4D97-AF65-F5344CB8AC3E}">
        <p14:creationId xmlns:p14="http://schemas.microsoft.com/office/powerpoint/2010/main" val="2077319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48797"/>
            <a:ext cx="3723747" cy="6003018"/>
          </a:xfrm>
        </p:spPr>
      </p:pic>
      <p:sp>
        <p:nvSpPr>
          <p:cNvPr id="6" name="文本框 5"/>
          <p:cNvSpPr txBox="1"/>
          <p:nvPr/>
        </p:nvSpPr>
        <p:spPr>
          <a:xfrm>
            <a:off x="3723747" y="3984171"/>
            <a:ext cx="1942267" cy="1754326"/>
          </a:xfrm>
          <a:prstGeom prst="rect">
            <a:avLst/>
          </a:prstGeom>
          <a:noFill/>
        </p:spPr>
        <p:txBody>
          <a:bodyPr wrap="square" rtlCol="0">
            <a:spAutoFit/>
          </a:bodyPr>
          <a:lstStyle/>
          <a:p>
            <a:r>
              <a:rPr lang="en-US" altLang="zh-CN" dirty="0"/>
              <a:t>-“other login method” and “register” are not that easy-to-find for some participants.</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890" y="446768"/>
            <a:ext cx="3460824" cy="5649795"/>
          </a:xfrm>
          <a:prstGeom prst="rect">
            <a:avLst/>
          </a:prstGeom>
        </p:spPr>
      </p:pic>
      <p:sp>
        <p:nvSpPr>
          <p:cNvPr id="8" name="文本框 7"/>
          <p:cNvSpPr txBox="1"/>
          <p:nvPr/>
        </p:nvSpPr>
        <p:spPr>
          <a:xfrm>
            <a:off x="8980714" y="4349405"/>
            <a:ext cx="2857500" cy="923330"/>
          </a:xfrm>
          <a:prstGeom prst="rect">
            <a:avLst/>
          </a:prstGeom>
          <a:noFill/>
        </p:spPr>
        <p:txBody>
          <a:bodyPr wrap="square" rtlCol="0">
            <a:spAutoFit/>
          </a:bodyPr>
          <a:lstStyle/>
          <a:p>
            <a:r>
              <a:rPr lang="en-US" altLang="zh-CN" dirty="0"/>
              <a:t>-add background color to the “other login method” and “register” buttons</a:t>
            </a:r>
            <a:endParaRPr lang="zh-CN" altLang="en-US" dirty="0"/>
          </a:p>
        </p:txBody>
      </p:sp>
    </p:spTree>
    <p:extLst>
      <p:ext uri="{BB962C8B-B14F-4D97-AF65-F5344CB8AC3E}">
        <p14:creationId xmlns:p14="http://schemas.microsoft.com/office/powerpoint/2010/main" val="151180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61068"/>
            <a:ext cx="3568189" cy="5709103"/>
          </a:xfrm>
        </p:spPr>
      </p:pic>
      <p:sp>
        <p:nvSpPr>
          <p:cNvPr id="6" name="文本框 5"/>
          <p:cNvSpPr txBox="1"/>
          <p:nvPr/>
        </p:nvSpPr>
        <p:spPr>
          <a:xfrm>
            <a:off x="3568189" y="832756"/>
            <a:ext cx="1926375" cy="2031325"/>
          </a:xfrm>
          <a:prstGeom prst="rect">
            <a:avLst/>
          </a:prstGeom>
          <a:noFill/>
        </p:spPr>
        <p:txBody>
          <a:bodyPr wrap="square" rtlCol="0">
            <a:spAutoFit/>
          </a:bodyPr>
          <a:lstStyle/>
          <a:p>
            <a:pPr marL="285750" indent="-285750">
              <a:buFontTx/>
              <a:buChar char="-"/>
            </a:pPr>
            <a:r>
              <a:rPr lang="en-US" altLang="zh-CN" dirty="0"/>
              <a:t>“Follow” is not clear</a:t>
            </a:r>
          </a:p>
          <a:p>
            <a:pPr marL="285750" indent="-285750">
              <a:buFontTx/>
              <a:buChar char="-"/>
            </a:pPr>
            <a:r>
              <a:rPr lang="en-US" altLang="zh-CN" dirty="0"/>
              <a:t>“like comment” is not clear</a:t>
            </a:r>
          </a:p>
          <a:p>
            <a:pPr marL="285750" indent="-285750">
              <a:buFontTx/>
              <a:buChar char="-"/>
            </a:pPr>
            <a:r>
              <a:rPr lang="en-US" altLang="zh-CN" dirty="0"/>
              <a:t>“All” is not obvious</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564" y="832756"/>
            <a:ext cx="3219027" cy="5268232"/>
          </a:xfrm>
          <a:prstGeom prst="rect">
            <a:avLst/>
          </a:prstGeom>
        </p:spPr>
      </p:pic>
      <p:sp>
        <p:nvSpPr>
          <p:cNvPr id="10" name="文本框 9"/>
          <p:cNvSpPr txBox="1"/>
          <p:nvPr/>
        </p:nvSpPr>
        <p:spPr>
          <a:xfrm>
            <a:off x="8866414" y="890084"/>
            <a:ext cx="3325586" cy="1754326"/>
          </a:xfrm>
          <a:prstGeom prst="rect">
            <a:avLst/>
          </a:prstGeom>
          <a:noFill/>
        </p:spPr>
        <p:txBody>
          <a:bodyPr wrap="square" rtlCol="0">
            <a:spAutoFit/>
          </a:bodyPr>
          <a:lstStyle/>
          <a:p>
            <a:r>
              <a:rPr lang="en-US" altLang="zh-CN" dirty="0"/>
              <a:t>-change “</a:t>
            </a:r>
            <a:r>
              <a:rPr lang="en-US" altLang="zh-CN" dirty="0" err="1"/>
              <a:t>follow”to</a:t>
            </a:r>
            <a:r>
              <a:rPr lang="en-US" altLang="zh-CN" dirty="0"/>
              <a:t> “following”</a:t>
            </a:r>
          </a:p>
          <a:p>
            <a:r>
              <a:rPr lang="en-US" altLang="zh-CN" dirty="0"/>
              <a:t>-add “notification”</a:t>
            </a:r>
          </a:p>
          <a:p>
            <a:endParaRPr lang="en-US" altLang="zh-CN" dirty="0"/>
          </a:p>
          <a:p>
            <a:endParaRPr lang="en-US" altLang="zh-CN" dirty="0"/>
          </a:p>
          <a:p>
            <a:r>
              <a:rPr lang="en-US" altLang="zh-CN" dirty="0"/>
              <a:t>-add arrow to “All”</a:t>
            </a:r>
          </a:p>
        </p:txBody>
      </p:sp>
    </p:spTree>
    <p:extLst>
      <p:ext uri="{BB962C8B-B14F-4D97-AF65-F5344CB8AC3E}">
        <p14:creationId xmlns:p14="http://schemas.microsoft.com/office/powerpoint/2010/main" val="1595725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文本框 4"/>
          <p:cNvSpPr txBox="1"/>
          <p:nvPr/>
        </p:nvSpPr>
        <p:spPr>
          <a:xfrm>
            <a:off x="4310743" y="2155371"/>
            <a:ext cx="2400300" cy="646331"/>
          </a:xfrm>
          <a:prstGeom prst="rect">
            <a:avLst/>
          </a:prstGeom>
          <a:noFill/>
        </p:spPr>
        <p:txBody>
          <a:bodyPr wrap="square" rtlCol="0">
            <a:spAutoFit/>
          </a:bodyPr>
          <a:lstStyle/>
          <a:p>
            <a:endParaRPr lang="en-US" altLang="zh-CN" dirty="0"/>
          </a:p>
          <a:p>
            <a:endParaRPr lang="zh-CN" altLang="en-US" dirty="0"/>
          </a:p>
        </p:txBody>
      </p:sp>
      <p:pic>
        <p:nvPicPr>
          <p:cNvPr id="12" name="内容占位符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43783"/>
            <a:ext cx="3665091" cy="5995760"/>
          </a:xfrm>
        </p:spPr>
      </p:pic>
      <p:sp>
        <p:nvSpPr>
          <p:cNvPr id="13" name="文本框 12"/>
          <p:cNvSpPr txBox="1"/>
          <p:nvPr/>
        </p:nvSpPr>
        <p:spPr>
          <a:xfrm>
            <a:off x="3665090" y="1690688"/>
            <a:ext cx="2155371" cy="3984172"/>
          </a:xfrm>
          <a:prstGeom prst="rect">
            <a:avLst/>
          </a:prstGeom>
          <a:noFill/>
        </p:spPr>
        <p:txBody>
          <a:bodyPr wrap="square" rtlCol="0">
            <a:spAutoFit/>
          </a:bodyPr>
          <a:lstStyle/>
          <a:p>
            <a:r>
              <a:rPr lang="en-US" altLang="zh-CN" dirty="0"/>
              <a:t>-words are not easy to read on this picture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-the person is replied to is not clear</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131" y="0"/>
            <a:ext cx="3751421" cy="6139543"/>
          </a:xfrm>
          <a:prstGeom prst="rect">
            <a:avLst/>
          </a:prstGeom>
        </p:spPr>
      </p:pic>
      <p:sp>
        <p:nvSpPr>
          <p:cNvPr id="15" name="文本框 14"/>
          <p:cNvSpPr txBox="1"/>
          <p:nvPr/>
        </p:nvSpPr>
        <p:spPr>
          <a:xfrm>
            <a:off x="9485552" y="365125"/>
            <a:ext cx="2706448" cy="4524315"/>
          </a:xfrm>
          <a:prstGeom prst="rect">
            <a:avLst/>
          </a:prstGeom>
          <a:noFill/>
        </p:spPr>
        <p:txBody>
          <a:bodyPr wrap="square" rtlCol="0">
            <a:spAutoFit/>
          </a:bodyPr>
          <a:lstStyle/>
          <a:p>
            <a:endParaRPr lang="en-US" altLang="zh-CN" dirty="0"/>
          </a:p>
          <a:p>
            <a:endParaRPr lang="en-US" altLang="zh-CN" dirty="0"/>
          </a:p>
          <a:p>
            <a:endParaRPr lang="en-US" altLang="zh-CN" dirty="0"/>
          </a:p>
          <a:p>
            <a:r>
              <a:rPr lang="en-US" altLang="zh-CN" dirty="0"/>
              <a:t>-make the word style more obvious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-change the position of the reply of a comment</a:t>
            </a:r>
            <a:endParaRPr lang="zh-CN" altLang="en-US" dirty="0"/>
          </a:p>
        </p:txBody>
      </p:sp>
    </p:spTree>
    <p:extLst>
      <p:ext uri="{BB962C8B-B14F-4D97-AF65-F5344CB8AC3E}">
        <p14:creationId xmlns:p14="http://schemas.microsoft.com/office/powerpoint/2010/main" val="23822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57" y="365125"/>
            <a:ext cx="3821586" cy="6133646"/>
          </a:xfrm>
        </p:spPr>
      </p:pic>
      <p:sp>
        <p:nvSpPr>
          <p:cNvPr id="6" name="文本框 5"/>
          <p:cNvSpPr txBox="1"/>
          <p:nvPr/>
        </p:nvSpPr>
        <p:spPr>
          <a:xfrm>
            <a:off x="3941043" y="1094014"/>
            <a:ext cx="2770000" cy="1200329"/>
          </a:xfrm>
          <a:prstGeom prst="rect">
            <a:avLst/>
          </a:prstGeom>
          <a:noFill/>
        </p:spPr>
        <p:txBody>
          <a:bodyPr wrap="square" rtlCol="0">
            <a:spAutoFit/>
          </a:bodyPr>
          <a:lstStyle/>
          <a:p>
            <a:r>
              <a:rPr lang="en-US" altLang="zh-CN" dirty="0"/>
              <a:t>-words are parted</a:t>
            </a:r>
          </a:p>
          <a:p>
            <a:endParaRPr lang="en-US" altLang="zh-CN" dirty="0"/>
          </a:p>
          <a:p>
            <a:r>
              <a:rPr lang="en-US" altLang="zh-CN" dirty="0"/>
              <a:t>-all the topics look all the same</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680" y="522514"/>
            <a:ext cx="3377093" cy="5535386"/>
          </a:xfrm>
          <a:prstGeom prst="rect">
            <a:avLst/>
          </a:prstGeom>
        </p:spPr>
      </p:pic>
      <p:sp>
        <p:nvSpPr>
          <p:cNvPr id="8" name="文本框 7"/>
          <p:cNvSpPr txBox="1"/>
          <p:nvPr/>
        </p:nvSpPr>
        <p:spPr>
          <a:xfrm>
            <a:off x="9780814" y="653143"/>
            <a:ext cx="2286000" cy="2031325"/>
          </a:xfrm>
          <a:prstGeom prst="rect">
            <a:avLst/>
          </a:prstGeom>
          <a:noFill/>
        </p:spPr>
        <p:txBody>
          <a:bodyPr wrap="square" rtlCol="0">
            <a:spAutoFit/>
          </a:bodyPr>
          <a:lstStyle/>
          <a:p>
            <a:r>
              <a:rPr lang="en-US" altLang="zh-CN" dirty="0"/>
              <a:t>-words are not parted any more</a:t>
            </a:r>
          </a:p>
          <a:p>
            <a:endParaRPr lang="en-US" altLang="zh-CN" dirty="0"/>
          </a:p>
          <a:p>
            <a:endParaRPr lang="en-US" altLang="zh-CN" dirty="0"/>
          </a:p>
          <a:p>
            <a:r>
              <a:rPr lang="en-US" altLang="zh-CN" dirty="0"/>
              <a:t>-use two different colors to define different topics</a:t>
            </a:r>
            <a:endParaRPr lang="zh-CN" altLang="en-US" dirty="0"/>
          </a:p>
        </p:txBody>
      </p:sp>
    </p:spTree>
    <p:extLst>
      <p:ext uri="{BB962C8B-B14F-4D97-AF65-F5344CB8AC3E}">
        <p14:creationId xmlns:p14="http://schemas.microsoft.com/office/powerpoint/2010/main" val="1559051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7453"/>
            <a:ext cx="3505219" cy="5636533"/>
          </a:xfrm>
        </p:spPr>
      </p:pic>
      <p:sp>
        <p:nvSpPr>
          <p:cNvPr id="8" name="文本框 7"/>
          <p:cNvSpPr txBox="1"/>
          <p:nvPr/>
        </p:nvSpPr>
        <p:spPr>
          <a:xfrm>
            <a:off x="3505219" y="489856"/>
            <a:ext cx="2503695" cy="5078313"/>
          </a:xfrm>
          <a:prstGeom prst="rect">
            <a:avLst/>
          </a:prstGeom>
          <a:noFill/>
        </p:spPr>
        <p:txBody>
          <a:bodyPr wrap="square" rtlCol="0">
            <a:spAutoFit/>
          </a:bodyPr>
          <a:lstStyle/>
          <a:p>
            <a:r>
              <a:rPr lang="en-US" altLang="zh-CN" dirty="0"/>
              <a:t>-do not know what this page is doing</a:t>
            </a:r>
          </a:p>
          <a:p>
            <a:r>
              <a:rPr lang="en-US" altLang="zh-CN" dirty="0"/>
              <a:t>-the top line has no title on it</a:t>
            </a:r>
          </a:p>
          <a:p>
            <a:r>
              <a:rPr lang="en-US" altLang="zh-CN" dirty="0"/>
              <a:t>-do not know what the key is doing</a:t>
            </a:r>
          </a:p>
          <a:p>
            <a:r>
              <a:rPr lang="en-US" altLang="zh-CN" dirty="0"/>
              <a:t>-the form of the buttons is not unified</a:t>
            </a:r>
          </a:p>
          <a:p>
            <a:r>
              <a:rPr lang="en-US" altLang="zh-CN" dirty="0"/>
              <a:t>-do not know the background could be changed</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-the “search” button is lighten</a:t>
            </a:r>
            <a:endParaRPr lang="zh-CN" altLang="en-US" dirty="0"/>
          </a:p>
        </p:txBody>
      </p:sp>
      <p:sp>
        <p:nvSpPr>
          <p:cNvPr id="11" name="文本框 10"/>
          <p:cNvSpPr txBox="1"/>
          <p:nvPr/>
        </p:nvSpPr>
        <p:spPr>
          <a:xfrm>
            <a:off x="9402683" y="849086"/>
            <a:ext cx="2789317" cy="5078313"/>
          </a:xfrm>
          <a:prstGeom prst="rect">
            <a:avLst/>
          </a:prstGeom>
          <a:noFill/>
        </p:spPr>
        <p:txBody>
          <a:bodyPr wrap="square" rtlCol="0">
            <a:spAutoFit/>
          </a:bodyPr>
          <a:lstStyle/>
          <a:p>
            <a:r>
              <a:rPr lang="en-US" altLang="zh-CN" dirty="0"/>
              <a:t>-delete the top line</a:t>
            </a:r>
          </a:p>
          <a:p>
            <a:r>
              <a:rPr lang="en-US" altLang="zh-CN" dirty="0"/>
              <a:t>-change all the buttons to icons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-lighten the plus sign</a:t>
            </a:r>
            <a:endParaRPr lang="zh-CN" altLang="en-US"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349" y="244929"/>
            <a:ext cx="3503166" cy="5747657"/>
          </a:xfrm>
          <a:prstGeom prst="rect">
            <a:avLst/>
          </a:prstGeom>
        </p:spPr>
      </p:pic>
    </p:spTree>
    <p:extLst>
      <p:ext uri="{BB962C8B-B14F-4D97-AF65-F5344CB8AC3E}">
        <p14:creationId xmlns:p14="http://schemas.microsoft.com/office/powerpoint/2010/main" val="215086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15912"/>
            <a:ext cx="3623862" cy="5839959"/>
          </a:xfrm>
        </p:spPr>
      </p:pic>
      <p:pic>
        <p:nvPicPr>
          <p:cNvPr id="8" name="图片 7"/>
          <p:cNvPicPr>
            <a:picLocks noChangeAspect="1"/>
          </p:cNvPicPr>
          <p:nvPr/>
        </p:nvPicPr>
        <p:blipFill>
          <a:blip r:embed="rId3"/>
          <a:stretch>
            <a:fillRect/>
          </a:stretch>
        </p:blipFill>
        <p:spPr>
          <a:xfrm>
            <a:off x="5942919" y="365125"/>
            <a:ext cx="3800475" cy="6257925"/>
          </a:xfrm>
          <a:prstGeom prst="rect">
            <a:avLst/>
          </a:prstGeom>
        </p:spPr>
      </p:pic>
      <p:sp>
        <p:nvSpPr>
          <p:cNvPr id="10" name="文本框 9"/>
          <p:cNvSpPr txBox="1"/>
          <p:nvPr/>
        </p:nvSpPr>
        <p:spPr>
          <a:xfrm>
            <a:off x="3645633" y="2318656"/>
            <a:ext cx="2450367" cy="923330"/>
          </a:xfrm>
          <a:prstGeom prst="rect">
            <a:avLst/>
          </a:prstGeom>
          <a:noFill/>
        </p:spPr>
        <p:txBody>
          <a:bodyPr wrap="square" rtlCol="0">
            <a:spAutoFit/>
          </a:bodyPr>
          <a:lstStyle/>
          <a:p>
            <a:r>
              <a:rPr lang="en-US" altLang="zh-CN" dirty="0"/>
              <a:t>-do not know the picture could be chosen</a:t>
            </a:r>
            <a:endParaRPr lang="zh-CN" altLang="en-US" dirty="0"/>
          </a:p>
        </p:txBody>
      </p:sp>
      <p:sp>
        <p:nvSpPr>
          <p:cNvPr id="11" name="文本框 10"/>
          <p:cNvSpPr txBox="1"/>
          <p:nvPr/>
        </p:nvSpPr>
        <p:spPr>
          <a:xfrm>
            <a:off x="9743394" y="1223383"/>
            <a:ext cx="1992086" cy="1477328"/>
          </a:xfrm>
          <a:prstGeom prst="rect">
            <a:avLst/>
          </a:prstGeom>
          <a:noFill/>
        </p:spPr>
        <p:txBody>
          <a:bodyPr wrap="square" rtlCol="0">
            <a:spAutoFit/>
          </a:bodyPr>
          <a:lstStyle/>
          <a:p>
            <a:r>
              <a:rPr lang="en-US" altLang="zh-CN" dirty="0"/>
              <a:t>-add words to let users know that they can choose a background picture</a:t>
            </a:r>
            <a:endParaRPr lang="zh-CN" altLang="en-US" dirty="0"/>
          </a:p>
        </p:txBody>
      </p:sp>
    </p:spTree>
    <p:extLst>
      <p:ext uri="{BB962C8B-B14F-4D97-AF65-F5344CB8AC3E}">
        <p14:creationId xmlns:p14="http://schemas.microsoft.com/office/powerpoint/2010/main" val="367905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Appendix</a:t>
            </a:r>
            <a:endParaRPr lang="zh-CN" altLang="en-US" dirty="0"/>
          </a:p>
        </p:txBody>
      </p:sp>
      <p:sp>
        <p:nvSpPr>
          <p:cNvPr id="3" name="内容占位符 2"/>
          <p:cNvSpPr>
            <a:spLocks noGrp="1"/>
          </p:cNvSpPr>
          <p:nvPr>
            <p:ph idx="1"/>
          </p:nvPr>
        </p:nvSpPr>
        <p:spPr>
          <a:xfrm>
            <a:off x="838200" y="1433015"/>
            <a:ext cx="10515600" cy="4743948"/>
          </a:xfrm>
        </p:spPr>
        <p:txBody>
          <a:bodyPr>
            <a:normAutofit/>
          </a:bodyPr>
          <a:lstStyle/>
          <a:p>
            <a:pPr marL="0" indent="0">
              <a:buNone/>
            </a:pPr>
            <a:r>
              <a:rPr lang="en-US" altLang="zh-CN"/>
              <a:t>Pictures of Notes:</a:t>
            </a:r>
            <a:endParaRPr lang="en-US" altLang="zh-CN" dirty="0"/>
          </a:p>
          <a:p>
            <a:pPr marL="0" indent="0">
              <a:buNone/>
            </a:pPr>
            <a:r>
              <a:rPr lang="en-US" altLang="zh-CN" dirty="0"/>
              <a:t>                              By Sue                                                                By Jasmine</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973452"/>
            <a:ext cx="2364475" cy="420351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4497" y="1964734"/>
            <a:ext cx="2364475" cy="4203511"/>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9754" y="1964734"/>
            <a:ext cx="2369378" cy="4212228"/>
          </a:xfrm>
          <a:prstGeom prst="rect">
            <a:avLst/>
          </a:prstGeom>
        </p:spPr>
      </p:pic>
    </p:spTree>
    <p:extLst>
      <p:ext uri="{BB962C8B-B14F-4D97-AF65-F5344CB8AC3E}">
        <p14:creationId xmlns:p14="http://schemas.microsoft.com/office/powerpoint/2010/main" val="2241403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2791" y="624622"/>
            <a:ext cx="10515600" cy="4351338"/>
          </a:xfrm>
        </p:spPr>
        <p:txBody>
          <a:bodyPr/>
          <a:lstStyle/>
          <a:p>
            <a:pPr marL="0" indent="0">
              <a:buNone/>
            </a:pPr>
            <a:r>
              <a:rPr lang="en-US" altLang="zh-CN" dirty="0"/>
              <a:t>                                                        By Gypsy                                       By Jervis                                     </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791" y="745608"/>
            <a:ext cx="2075577" cy="368991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6281" y="745608"/>
            <a:ext cx="2075577" cy="368991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7837" y="624622"/>
            <a:ext cx="2314575" cy="4114800"/>
          </a:xfrm>
          <a:prstGeom prst="rect">
            <a:avLst/>
          </a:prstGeom>
        </p:spPr>
      </p:pic>
    </p:spTree>
    <p:extLst>
      <p:ext uri="{BB962C8B-B14F-4D97-AF65-F5344CB8AC3E}">
        <p14:creationId xmlns:p14="http://schemas.microsoft.com/office/powerpoint/2010/main" val="165437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55343"/>
            <a:ext cx="10515600" cy="5221620"/>
          </a:xfrm>
        </p:spPr>
        <p:txBody>
          <a:bodyPr/>
          <a:lstStyle/>
          <a:p>
            <a:pPr marL="0" indent="0">
              <a:buNone/>
            </a:pPr>
            <a:r>
              <a:rPr lang="en-US" altLang="zh-CN" dirty="0"/>
              <a:t>                                                  By Barry</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384" y="750626"/>
            <a:ext cx="4502105" cy="4558774"/>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2884" y="590475"/>
            <a:ext cx="4355598" cy="4879075"/>
          </a:xfrm>
          <a:prstGeom prst="rect">
            <a:avLst/>
          </a:prstGeom>
        </p:spPr>
      </p:pic>
    </p:spTree>
    <p:extLst>
      <p:ext uri="{BB962C8B-B14F-4D97-AF65-F5344CB8AC3E}">
        <p14:creationId xmlns:p14="http://schemas.microsoft.com/office/powerpoint/2010/main" val="279336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73457"/>
            <a:ext cx="10515600" cy="5303506"/>
          </a:xfrm>
        </p:spPr>
        <p:txBody>
          <a:bodyPr>
            <a:normAutofit/>
          </a:bodyPr>
          <a:lstStyle/>
          <a:p>
            <a:r>
              <a:rPr lang="en-US" altLang="zh-CN" sz="3200" dirty="0"/>
              <a:t>Analysis and Findings:</a:t>
            </a:r>
          </a:p>
          <a:p>
            <a:pPr marL="0" indent="0">
              <a:buNone/>
            </a:pPr>
            <a:r>
              <a:rPr lang="en-US" altLang="zh-CN" sz="3200" dirty="0"/>
              <a:t>   1. Surprising reflection are found from users on problematic parts that the developers never thought of</a:t>
            </a:r>
          </a:p>
          <a:p>
            <a:pPr marL="0" indent="0">
              <a:buNone/>
            </a:pPr>
            <a:r>
              <a:rPr lang="en-US" altLang="zh-CN" sz="3200" dirty="0"/>
              <a:t>   2. People with similar experience still have very different problems</a:t>
            </a:r>
          </a:p>
          <a:p>
            <a:pPr marL="0" indent="0">
              <a:buNone/>
            </a:pPr>
            <a:r>
              <a:rPr lang="en-US" altLang="zh-CN" sz="3200" dirty="0"/>
              <a:t>   3. Not all problems reflected are supposed to be changed</a:t>
            </a:r>
          </a:p>
          <a:p>
            <a:pPr marL="0" indent="0">
              <a:buNone/>
            </a:pPr>
            <a:r>
              <a:rPr lang="en-US" altLang="zh-CN" sz="3200" dirty="0"/>
              <a:t>   4. Content of prototype will influence the experience of users very much</a:t>
            </a:r>
          </a:p>
          <a:p>
            <a:pPr marL="0" indent="0">
              <a:buNone/>
            </a:pPr>
            <a:endParaRPr lang="en-US" altLang="zh-CN" sz="3200" dirty="0"/>
          </a:p>
          <a:p>
            <a:pPr marL="0" indent="0">
              <a:buNone/>
            </a:pPr>
            <a:r>
              <a:rPr lang="en-US" altLang="zh-CN" sz="3200" dirty="0"/>
              <a:t>   </a:t>
            </a:r>
          </a:p>
        </p:txBody>
      </p:sp>
    </p:spTree>
    <p:extLst>
      <p:ext uri="{BB962C8B-B14F-4D97-AF65-F5344CB8AC3E}">
        <p14:creationId xmlns:p14="http://schemas.microsoft.com/office/powerpoint/2010/main" val="948106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50878"/>
            <a:ext cx="10515600" cy="5126085"/>
          </a:xfrm>
        </p:spPr>
        <p:txBody>
          <a:bodyPr>
            <a:normAutofit/>
          </a:bodyPr>
          <a:lstStyle/>
          <a:p>
            <a:r>
              <a:rPr lang="en-US" altLang="zh-CN" sz="3200" dirty="0"/>
              <a:t>Main Problems and Implication:</a:t>
            </a:r>
          </a:p>
          <a:p>
            <a:pPr marL="0" indent="0">
              <a:buNone/>
            </a:pPr>
            <a:r>
              <a:rPr lang="en-US" altLang="zh-CN" sz="3200" dirty="0"/>
              <a:t>   1. Icons can be more explicit in its meaning, and some can be more explicit as clickable buttons</a:t>
            </a:r>
          </a:p>
          <a:p>
            <a:pPr marL="0" indent="0">
              <a:buNone/>
            </a:pPr>
            <a:r>
              <a:rPr lang="en-US" altLang="zh-CN" sz="3200" dirty="0"/>
              <a:t>   2. The layout of some pages makes it hard to read. It can be improved by the change of layout.</a:t>
            </a:r>
          </a:p>
          <a:p>
            <a:pPr marL="0" indent="0">
              <a:buNone/>
            </a:pPr>
            <a:r>
              <a:rPr lang="en-US" altLang="zh-CN" sz="3200" dirty="0"/>
              <a:t>   3. The real experiences can be modeled better by changing the example content in the prototype</a:t>
            </a:r>
            <a:endParaRPr lang="zh-CN" altLang="en-US" sz="3200" dirty="0"/>
          </a:p>
        </p:txBody>
      </p:sp>
    </p:spTree>
    <p:extLst>
      <p:ext uri="{BB962C8B-B14F-4D97-AF65-F5344CB8AC3E}">
        <p14:creationId xmlns:p14="http://schemas.microsoft.com/office/powerpoint/2010/main" val="2885939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Research method</a:t>
            </a:r>
          </a:p>
        </p:txBody>
      </p:sp>
      <p:sp>
        <p:nvSpPr>
          <p:cNvPr id="5" name="Vertical Text Placeholder 4"/>
          <p:cNvSpPr>
            <a:spLocks noGrp="1"/>
          </p:cNvSpPr>
          <p:nvPr>
            <p:ph type="body" orient="vert" idx="1"/>
          </p:nvPr>
        </p:nvSpPr>
        <p:spPr/>
        <p:txBody>
          <a:bodyPr vert="horz"/>
          <a:lstStyle/>
          <a:p>
            <a:endParaRPr lang="en-US" dirty="0"/>
          </a:p>
          <a:p>
            <a:r>
              <a:rPr lang="en-US" dirty="0"/>
              <a:t>We have five participants who are all </a:t>
            </a:r>
            <a:r>
              <a:rPr lang="en-US" altLang="zh-CN" dirty="0"/>
              <a:t>university</a:t>
            </a:r>
            <a:r>
              <a:rPr lang="en-US" dirty="0"/>
              <a:t> students.</a:t>
            </a:r>
          </a:p>
          <a:p>
            <a:r>
              <a:rPr lang="en-US" dirty="0"/>
              <a:t>All participants have done formal tests.</a:t>
            </a:r>
          </a:p>
          <a:p>
            <a:r>
              <a:rPr lang="en-US" dirty="0"/>
              <a:t>They are three male and two female students among our participants.</a:t>
            </a:r>
          </a:p>
          <a:p>
            <a:r>
              <a:rPr lang="en-US" dirty="0"/>
              <a:t>All of the participants are aged from 20 to 25.</a:t>
            </a:r>
          </a:p>
          <a:p>
            <a:r>
              <a:rPr lang="en-US" dirty="0"/>
              <a:t>Most of the participants are iPhone users. (4 iPhone and 1 Android)</a:t>
            </a:r>
          </a:p>
          <a:p>
            <a:r>
              <a:rPr lang="en-US" dirty="0"/>
              <a:t>Most of the participants use a lot of social media application.</a:t>
            </a:r>
          </a:p>
          <a:p>
            <a:endParaRPr lang="en-US" dirty="0"/>
          </a:p>
        </p:txBody>
      </p:sp>
    </p:spTree>
    <p:extLst>
      <p:ext uri="{BB962C8B-B14F-4D97-AF65-F5344CB8AC3E}">
        <p14:creationId xmlns:p14="http://schemas.microsoft.com/office/powerpoint/2010/main" val="1787072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Task list </a:t>
            </a:r>
          </a:p>
        </p:txBody>
      </p:sp>
      <p:sp>
        <p:nvSpPr>
          <p:cNvPr id="3" name="Vertical Text Placeholder 2"/>
          <p:cNvSpPr>
            <a:spLocks noGrp="1"/>
          </p:cNvSpPr>
          <p:nvPr>
            <p:ph type="body" orient="vert" idx="1"/>
          </p:nvPr>
        </p:nvSpPr>
        <p:spPr/>
        <p:txBody>
          <a:bodyPr vert="horz"/>
          <a:lstStyle/>
          <a:p>
            <a:endParaRPr lang="en-US" dirty="0"/>
          </a:p>
          <a:p>
            <a:r>
              <a:rPr lang="en-US" dirty="0"/>
              <a:t>The tasks we assigned to our participants include two main tasks and a couple of sub-tasks</a:t>
            </a:r>
          </a:p>
          <a:p>
            <a:pPr marL="0" indent="0">
              <a:buNone/>
            </a:pPr>
            <a:endParaRPr lang="en-US" dirty="0"/>
          </a:p>
          <a:p>
            <a:r>
              <a:rPr lang="en-US" dirty="0"/>
              <a:t>Two main task:</a:t>
            </a:r>
          </a:p>
          <a:p>
            <a:pPr marL="0" indent="0">
              <a:buNone/>
            </a:pPr>
            <a:r>
              <a:rPr lang="en-US" dirty="0"/>
              <a:t>   1. From “</a:t>
            </a:r>
            <a:r>
              <a:rPr lang="en-US" altLang="zh-CN" dirty="0"/>
              <a:t>register” to “post one post” to “one of most popular topics”</a:t>
            </a:r>
          </a:p>
          <a:p>
            <a:pPr marL="0" indent="0">
              <a:buNone/>
            </a:pPr>
            <a:r>
              <a:rPr lang="en-US" dirty="0"/>
              <a:t>   2. </a:t>
            </a:r>
            <a:r>
              <a:rPr lang="en-US" altLang="zh-CN" dirty="0"/>
              <a:t>From “log in” to “reply to one of the comments I post before”</a:t>
            </a:r>
          </a:p>
          <a:p>
            <a:endParaRPr lang="en-US" dirty="0"/>
          </a:p>
          <a:p>
            <a:endParaRPr lang="en-US" dirty="0"/>
          </a:p>
        </p:txBody>
      </p:sp>
    </p:spTree>
    <p:extLst>
      <p:ext uri="{BB962C8B-B14F-4D97-AF65-F5344CB8AC3E}">
        <p14:creationId xmlns:p14="http://schemas.microsoft.com/office/powerpoint/2010/main" val="35429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Sub-tasks</a:t>
            </a:r>
          </a:p>
        </p:txBody>
      </p:sp>
      <p:sp>
        <p:nvSpPr>
          <p:cNvPr id="3" name="Vertical Text Placeholder 2"/>
          <p:cNvSpPr>
            <a:spLocks noGrp="1"/>
          </p:cNvSpPr>
          <p:nvPr>
            <p:ph type="body" orient="vert" idx="1"/>
          </p:nvPr>
        </p:nvSpPr>
        <p:spPr/>
        <p:txBody>
          <a:bodyPr vert="horz"/>
          <a:lstStyle/>
          <a:p>
            <a:endParaRPr lang="en-US" dirty="0"/>
          </a:p>
          <a:p>
            <a:r>
              <a:rPr lang="en-US" dirty="0"/>
              <a:t>Go to post page</a:t>
            </a:r>
          </a:p>
          <a:p>
            <a:r>
              <a:rPr lang="en-US" dirty="0"/>
              <a:t>Change background at post page</a:t>
            </a:r>
          </a:p>
          <a:p>
            <a:r>
              <a:rPr lang="en-US" dirty="0"/>
              <a:t>Change your post from public to secret</a:t>
            </a:r>
          </a:p>
          <a:p>
            <a:r>
              <a:rPr lang="en-US" dirty="0"/>
              <a:t>Find your secret post</a:t>
            </a:r>
          </a:p>
          <a:p>
            <a:r>
              <a:rPr lang="en-US" dirty="0"/>
              <a:t>Etc.</a:t>
            </a:r>
          </a:p>
        </p:txBody>
      </p:sp>
    </p:spTree>
    <p:extLst>
      <p:ext uri="{BB962C8B-B14F-4D97-AF65-F5344CB8AC3E}">
        <p14:creationId xmlns:p14="http://schemas.microsoft.com/office/powerpoint/2010/main" val="143194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body" idx="1"/>
          </p:nvPr>
        </p:nvSpPr>
        <p:spPr>
          <a:xfrm>
            <a:off x="2416969" y="718665"/>
            <a:ext cx="7358063" cy="719015"/>
          </a:xfrm>
          <a:prstGeom prst="rect">
            <a:avLst/>
          </a:prstGeom>
        </p:spPr>
        <p:txBody>
          <a:bodyPr/>
          <a:lstStyle>
            <a:lvl1pPr>
              <a:defRPr sz="4600"/>
            </a:lvl1pPr>
          </a:lstStyle>
          <a:p>
            <a:pPr lvl="0">
              <a:defRPr sz="1800"/>
            </a:pPr>
            <a:r>
              <a:rPr sz="3234"/>
              <a:t>Analysis &amp; Findings</a:t>
            </a:r>
          </a:p>
        </p:txBody>
      </p:sp>
      <p:sp>
        <p:nvSpPr>
          <p:cNvPr id="33" name="Shape 33"/>
          <p:cNvSpPr/>
          <p:nvPr/>
        </p:nvSpPr>
        <p:spPr>
          <a:xfrm>
            <a:off x="2533055" y="1439052"/>
            <a:ext cx="226440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pPr>
            <a:r>
              <a:rPr sz="2531"/>
              <a:t>What works well</a:t>
            </a:r>
          </a:p>
        </p:txBody>
      </p:sp>
      <p:pic>
        <p:nvPicPr>
          <p:cNvPr id="34" name="works well.png"/>
          <p:cNvPicPr/>
          <p:nvPr/>
        </p:nvPicPr>
        <p:blipFill>
          <a:blip r:embed="rId2">
            <a:extLst/>
          </a:blip>
          <a:stretch>
            <a:fillRect/>
          </a:stretch>
        </p:blipFill>
        <p:spPr>
          <a:xfrm>
            <a:off x="2380011" y="1925022"/>
            <a:ext cx="3024011" cy="4415056"/>
          </a:xfrm>
          <a:prstGeom prst="rect">
            <a:avLst/>
          </a:prstGeom>
          <a:ln w="12700">
            <a:miter lim="400000"/>
          </a:ln>
        </p:spPr>
      </p:pic>
      <p:sp>
        <p:nvSpPr>
          <p:cNvPr id="35" name="Shape 35"/>
          <p:cNvSpPr/>
          <p:nvPr/>
        </p:nvSpPr>
        <p:spPr>
          <a:xfrm>
            <a:off x="6010051" y="1932219"/>
            <a:ext cx="4239218" cy="401154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lvl="0" algn="l">
              <a:defRPr sz="1800"/>
            </a:pPr>
            <a:r>
              <a:rPr sz="1969"/>
              <a:t>The switch between different pages is smooth. In our observations, most of our participants can easily find the approach to get to the pages they expected under the indicated scenarios.</a:t>
            </a:r>
          </a:p>
          <a:p>
            <a:pPr lvl="0" algn="l">
              <a:defRPr sz="1800"/>
            </a:pPr>
            <a:endParaRPr sz="1969"/>
          </a:p>
          <a:p>
            <a:pPr lvl="0" algn="l">
              <a:defRPr sz="1800"/>
            </a:pPr>
            <a:r>
              <a:rPr sz="1969"/>
              <a:t>We think it is because we took advantage of the knowledge our users already gained in their previous experiences with social media. In the navigation bar, we choose some icons that are commonly used in many popular social media.</a:t>
            </a:r>
          </a:p>
        </p:txBody>
      </p:sp>
    </p:spTree>
    <p:extLst>
      <p:ext uri="{BB962C8B-B14F-4D97-AF65-F5344CB8AC3E}">
        <p14:creationId xmlns:p14="http://schemas.microsoft.com/office/powerpoint/2010/main" val="38281175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Logo page.png"/>
          <p:cNvPicPr/>
          <p:nvPr/>
        </p:nvPicPr>
        <p:blipFill>
          <a:blip r:embed="rId2">
            <a:extLst/>
          </a:blip>
          <a:srcRect l="3009" r="3009"/>
          <a:stretch>
            <a:fillRect/>
          </a:stretch>
        </p:blipFill>
        <p:spPr>
          <a:xfrm>
            <a:off x="2193726" y="1634133"/>
            <a:ext cx="3750469" cy="4420195"/>
          </a:xfrm>
          <a:prstGeom prst="rect">
            <a:avLst/>
          </a:prstGeom>
          <a:ln w="12700">
            <a:miter lim="400000"/>
          </a:ln>
        </p:spPr>
      </p:pic>
      <p:sp>
        <p:nvSpPr>
          <p:cNvPr id="38" name="Shape 38"/>
          <p:cNvSpPr>
            <a:spLocks noGrp="1"/>
          </p:cNvSpPr>
          <p:nvPr>
            <p:ph type="title"/>
          </p:nvPr>
        </p:nvSpPr>
        <p:spPr>
          <a:xfrm>
            <a:off x="2328439" y="651868"/>
            <a:ext cx="7535122" cy="565919"/>
          </a:xfrm>
          <a:prstGeom prst="rect">
            <a:avLst/>
          </a:prstGeom>
        </p:spPr>
        <p:txBody>
          <a:bodyPr/>
          <a:lstStyle>
            <a:lvl1pPr defTabSz="332993">
              <a:defRPr sz="4560"/>
            </a:lvl1pPr>
          </a:lstStyle>
          <a:p>
            <a:pPr lvl="0">
              <a:defRPr sz="1800"/>
            </a:pPr>
            <a:r>
              <a:rPr sz="3206"/>
              <a:t>Login&amp;Register button Issue(Low)</a:t>
            </a:r>
          </a:p>
        </p:txBody>
      </p:sp>
      <p:sp>
        <p:nvSpPr>
          <p:cNvPr id="39" name="Shape 39"/>
          <p:cNvSpPr/>
          <p:nvPr/>
        </p:nvSpPr>
        <p:spPr>
          <a:xfrm>
            <a:off x="6394145" y="2037303"/>
            <a:ext cx="3947631" cy="285616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p>
            <a:pPr lvl="0" algn="l">
              <a:defRPr sz="1800"/>
            </a:pPr>
            <a:r>
              <a:rPr sz="2320"/>
              <a:t>Finding: The “other login method” and“Register” button is not obvious. </a:t>
            </a:r>
          </a:p>
          <a:p>
            <a:pPr lvl="0" algn="l">
              <a:defRPr sz="1800"/>
            </a:pPr>
            <a:endParaRPr sz="2320"/>
          </a:p>
          <a:p>
            <a:pPr lvl="0" algn="l">
              <a:defRPr sz="1800"/>
            </a:pPr>
            <a:r>
              <a:rPr sz="2320"/>
              <a:t>Most Users click on the Facebook or Twitter button first. They didn't recognize them at the first time.</a:t>
            </a:r>
          </a:p>
        </p:txBody>
      </p:sp>
      <p:pic>
        <p:nvPicPr>
          <p:cNvPr id="40" name="图片 39"/>
          <p:cNvPicPr/>
          <p:nvPr/>
        </p:nvPicPr>
        <p:blipFill>
          <a:blip r:embed="rId3">
            <a:extLst/>
          </a:blip>
          <a:stretch>
            <a:fillRect/>
          </a:stretch>
        </p:blipFill>
        <p:spPr>
          <a:xfrm rot="9064281">
            <a:off x="4738697" y="5485055"/>
            <a:ext cx="697748" cy="247665"/>
          </a:xfrm>
          <a:prstGeom prst="rect">
            <a:avLst/>
          </a:prstGeom>
        </p:spPr>
      </p:pic>
    </p:spTree>
    <p:extLst>
      <p:ext uri="{BB962C8B-B14F-4D97-AF65-F5344CB8AC3E}">
        <p14:creationId xmlns:p14="http://schemas.microsoft.com/office/powerpoint/2010/main" val="4272872590"/>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1292</Words>
  <Application>Microsoft Office PowerPoint</Application>
  <PresentationFormat>宽屏</PresentationFormat>
  <Paragraphs>185</Paragraphs>
  <Slides>28</Slides>
  <Notes>0</Notes>
  <HiddenSlides>0</HiddenSlides>
  <MMClips>4</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宋体</vt:lpstr>
      <vt:lpstr>Arial</vt:lpstr>
      <vt:lpstr>Calibri</vt:lpstr>
      <vt:lpstr>Calibri Light</vt:lpstr>
      <vt:lpstr>Office 主题</vt:lpstr>
      <vt:lpstr>Usability Test Report of BeeHappy</vt:lpstr>
      <vt:lpstr>Executive Summary</vt:lpstr>
      <vt:lpstr>PowerPoint 演示文稿</vt:lpstr>
      <vt:lpstr>PowerPoint 演示文稿</vt:lpstr>
      <vt:lpstr>Research method</vt:lpstr>
      <vt:lpstr>Task list </vt:lpstr>
      <vt:lpstr>Sub-tasks</vt:lpstr>
      <vt:lpstr>PowerPoint 演示文稿</vt:lpstr>
      <vt:lpstr>Login&amp;Register button Issue(Low)</vt:lpstr>
      <vt:lpstr>PowerPoint 演示文稿</vt:lpstr>
      <vt:lpstr>Follow and world icon Issue(Medium)</vt:lpstr>
      <vt:lpstr>PowerPoint 演示文稿</vt:lpstr>
      <vt:lpstr>Reply Issue(Medium)</vt:lpstr>
      <vt:lpstr>PowerPoint 演示文稿</vt:lpstr>
      <vt:lpstr>edit post issue(High)</vt:lpstr>
      <vt:lpstr>PowerPoint 演示文稿</vt:lpstr>
      <vt:lpstr>post unclear Issue(High)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Appendix</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Usability Test Report of BeeHappy</dc:title>
  <dc:creator>hxp</dc:creator>
  <cp:lastModifiedBy>Gypsy</cp:lastModifiedBy>
  <cp:revision>11</cp:revision>
  <dcterms:created xsi:type="dcterms:W3CDTF">2016-08-16T19:29:08Z</dcterms:created>
  <dcterms:modified xsi:type="dcterms:W3CDTF">2016-08-16T21:52:30Z</dcterms:modified>
</cp:coreProperties>
</file>